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3" r:id="rId15"/>
    <p:sldId id="274" r:id="rId16"/>
    <p:sldId id="269" r:id="rId17"/>
    <p:sldId id="270" r:id="rId18"/>
    <p:sldId id="271" r:id="rId19"/>
    <p:sldId id="272" r:id="rId20"/>
    <p:sldId id="275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7D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79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AD34D5-D9C4-410A-B7C1-823DEB4C66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672194C-753C-4D9B-B8AF-377B8036D4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BBE7992-94E5-4B21-A9BC-0C717C3CE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CBB7-ED06-4951-BFAE-366F4D89A874}" type="datetimeFigureOut">
              <a:rPr lang="ru-RU" smtClean="0"/>
              <a:t>10.10.2017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EF0D54-0267-431D-9093-9C0A0981C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2420C21-5C1B-47B7-B2B6-83934215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2764A-AAA7-4561-B702-F8E25DADD6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3060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9A62CB-CC16-4FEE-B631-78B7C41DC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CE47860-A91E-451A-8E32-8FD775367A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E4035F1-032D-4C8E-ABC9-4D477BBEE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CBB7-ED06-4951-BFAE-366F4D89A874}" type="datetimeFigureOut">
              <a:rPr lang="ru-RU" smtClean="0"/>
              <a:t>10.10.2017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B7C0D55-FD4F-42CE-A9D7-8F69B2661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179D79-EAE2-467C-99AC-4FB866760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2764A-AAA7-4561-B702-F8E25DADD6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722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1696200B-A91B-4AD0-B88A-35B7844DB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C329220-6E8D-42A2-8BC5-827722A854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0CC7C47-1810-4BF6-82D6-7E110B772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CBB7-ED06-4951-BFAE-366F4D89A874}" type="datetimeFigureOut">
              <a:rPr lang="ru-RU" smtClean="0"/>
              <a:t>10.10.2017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F025FA5-7407-48BB-AD4F-642254E8A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0C3B298-8A6C-496F-907B-0A02CF6F6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2764A-AAA7-4561-B702-F8E25DADD6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0862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3D541B-16BA-43DA-B6F0-FEBCF542A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92EDB8-72C9-4DA9-A26F-DFD53FABA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E10C63-1238-48AD-B236-47A0E723E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CBB7-ED06-4951-BFAE-366F4D89A874}" type="datetimeFigureOut">
              <a:rPr lang="ru-RU" smtClean="0"/>
              <a:t>10.10.2017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8A84A97-8D0B-46CE-8E33-E2F8B5774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29AC1B7-6B1C-4E52-8616-EE68FE74F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2764A-AAA7-4561-B702-F8E25DADD6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7765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ADD949-2302-4230-9612-29292AEDB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45FE27D-0825-4934-950D-98EE2A20B5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9FBA193-73E4-4190-AADB-499B56FA6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CBB7-ED06-4951-BFAE-366F4D89A874}" type="datetimeFigureOut">
              <a:rPr lang="ru-RU" smtClean="0"/>
              <a:t>10.10.2017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FD362E7-1D48-44C0-AA27-0F2D0648E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ABC2ED-540D-4D99-8C1E-995F5E0E3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2764A-AAA7-4561-B702-F8E25DADD6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2870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2C8581-9257-4668-843B-C0AEF911A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43D44DB-5A2A-469D-BCAA-3025B18E8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E606674-7FF9-4C62-AD04-FE77B7CA3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8C28A06-A62B-4CE7-A209-FF7DC647F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CBB7-ED06-4951-BFAE-366F4D89A874}" type="datetimeFigureOut">
              <a:rPr lang="ru-RU" smtClean="0"/>
              <a:t>10.10.2017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0BB90A-A8F0-4F08-9234-3707D0117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B833111-11E7-49DB-AE4F-C548FF4D5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2764A-AAA7-4561-B702-F8E25DADD6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8557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210FFF-D59B-4BD9-976E-2AAA32A04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EF6E2D-8399-4AEA-875F-9435201EB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F36EC7-0078-4D2E-8E5F-3F6882176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1F1B3AF-0684-42B2-9F49-DDFA3FC806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112B6B7-B17E-4D1C-9BB3-EB96888E35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AF8157A-E569-434C-A00E-68070DB37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CBB7-ED06-4951-BFAE-366F4D89A874}" type="datetimeFigureOut">
              <a:rPr lang="ru-RU" smtClean="0"/>
              <a:t>10.10.2017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38C2132-00D2-4ACB-A6B7-820060B55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C9E9492-3B3F-494C-A900-86E421274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2764A-AAA7-4561-B702-F8E25DADD6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9091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341714-5637-47A0-9FE3-411BF33FB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2F09A3C-29A1-4156-9AD9-4D9086F30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CBB7-ED06-4951-BFAE-366F4D89A874}" type="datetimeFigureOut">
              <a:rPr lang="ru-RU" smtClean="0"/>
              <a:t>10.10.2017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8E56909-FFFE-465D-B3FD-AD8B0790E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CBD82EE-6067-4259-BD1C-B88AD0646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2764A-AAA7-4561-B702-F8E25DADD6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2170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151736C-42E4-4F48-8C09-980C61014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CBB7-ED06-4951-BFAE-366F4D89A874}" type="datetimeFigureOut">
              <a:rPr lang="ru-RU" smtClean="0"/>
              <a:t>10.10.2017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95B6D12-233C-4D50-9821-656E7C81F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60E3124-BD47-4E4A-A715-BBD20D2B1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2764A-AAA7-4561-B702-F8E25DADD6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0009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CEB67CF-8C16-4F90-9E5F-25EFBB717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6CDCA76-AC51-4E85-8EFB-600C6C983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FBECFB3-3A03-4516-B075-C5745F6C3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F0D7878-EFD1-4B5B-B192-9D9CAD301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CBB7-ED06-4951-BFAE-366F4D89A874}" type="datetimeFigureOut">
              <a:rPr lang="ru-RU" smtClean="0"/>
              <a:t>10.10.2017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D1F2FDD-5A72-4867-B06A-6212DE65F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7EB078C-FBC9-4FAC-808B-BDCF8C00E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2764A-AAA7-4561-B702-F8E25DADD6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6035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94805C-0B0A-40C0-94D2-323030A77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1258CB4-3BEB-42FF-B819-65EA2893EA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7B33F8F-61A5-4A2D-B7AF-A85ED15AD1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AAFFD07-3068-461E-9C43-D79E9F4D5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ACBB7-ED06-4951-BFAE-366F4D89A874}" type="datetimeFigureOut">
              <a:rPr lang="ru-RU" smtClean="0"/>
              <a:t>10.10.2017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F600372-922B-4ABA-BE28-E937DDDAD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72C1315-8D65-4E0C-9A01-4A6AC626A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32764A-AAA7-4561-B702-F8E25DADD6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6324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6D233D-ACD1-4DD0-912B-92A9557A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AC9D218-6A2A-452A-81F8-E45970B76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3D3384-8BF7-461E-AC13-17F020D660F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ACBB7-ED06-4951-BFAE-366F4D89A874}" type="datetimeFigureOut">
              <a:rPr lang="ru-RU" smtClean="0"/>
              <a:t>10.10.2017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A619568-2B66-45F9-934C-8061E8867F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1607D5D-C653-4433-AB86-CFA78FACC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2764A-AAA7-4561-B702-F8E25DADD6E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1888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7.mp4"/><Relationship Id="rId7" Type="http://schemas.openxmlformats.org/officeDocument/2006/relationships/image" Target="../media/image12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7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D78B24-989E-4FBD-968E-2D793EB96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DD7DB3C-91CE-4C40-854A-A661A46EE161}"/>
              </a:ext>
            </a:extLst>
          </p:cNvPr>
          <p:cNvSpPr/>
          <p:nvPr/>
        </p:nvSpPr>
        <p:spPr>
          <a:xfrm>
            <a:off x="1" y="0"/>
            <a:ext cx="12192000" cy="1186249"/>
          </a:xfrm>
          <a:prstGeom prst="rect">
            <a:avLst/>
          </a:prstGeom>
          <a:solidFill>
            <a:srgbClr val="537DC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C8FE63-E9D7-4933-B180-45732B9DF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027713"/>
          </a:xfrm>
        </p:spPr>
        <p:txBody>
          <a:bodyPr/>
          <a:lstStyle/>
          <a:p>
            <a:r>
              <a:rPr lang="en-US" b="1" dirty="0" err="1">
                <a:solidFill>
                  <a:schemeClr val="bg1">
                    <a:lumMod val="9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Plottery</a:t>
            </a:r>
            <a:endParaRPr lang="ru-RU" b="1" dirty="0">
              <a:solidFill>
                <a:schemeClr val="bg1">
                  <a:lumMod val="9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91B09C2-F4D8-41CC-A80F-2FD2EEF3B9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89671" y="1353109"/>
            <a:ext cx="8612658" cy="574546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Платформа для решения простых задач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3F58FA5E-45E6-45B7-86E8-DE84E50D4035}"/>
              </a:ext>
            </a:extLst>
          </p:cNvPr>
          <p:cNvSpPr txBox="1">
            <a:spLocks/>
          </p:cNvSpPr>
          <p:nvPr/>
        </p:nvSpPr>
        <p:spPr>
          <a:xfrm>
            <a:off x="3313466" y="5002144"/>
            <a:ext cx="6081583" cy="5745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Автор:    Луняк Николай 11-7</a:t>
            </a:r>
          </a:p>
        </p:txBody>
      </p:sp>
      <p:sp>
        <p:nvSpPr>
          <p:cNvPr id="8" name="Подзаголовок 2">
            <a:extLst>
              <a:ext uri="{FF2B5EF4-FFF2-40B4-BE49-F238E27FC236}">
                <a16:creationId xmlns:a16="http://schemas.microsoft.com/office/drawing/2014/main" id="{12A21A4E-FDFC-4C9D-BFDE-472BDCCE1130}"/>
              </a:ext>
            </a:extLst>
          </p:cNvPr>
          <p:cNvSpPr txBox="1">
            <a:spLocks/>
          </p:cNvSpPr>
          <p:nvPr/>
        </p:nvSpPr>
        <p:spPr>
          <a:xfrm>
            <a:off x="1280160" y="5426019"/>
            <a:ext cx="9865881" cy="5745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Учитель математики:    Аксенов Константин Николаевич</a:t>
            </a: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FAAB8631-E093-4DC1-8936-D62571F9D07C}"/>
              </a:ext>
            </a:extLst>
          </p:cNvPr>
          <p:cNvSpPr txBox="1">
            <a:spLocks/>
          </p:cNvSpPr>
          <p:nvPr/>
        </p:nvSpPr>
        <p:spPr>
          <a:xfrm>
            <a:off x="907356" y="5880152"/>
            <a:ext cx="10238685" cy="5745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Учитель информатики:    </a:t>
            </a:r>
            <a:r>
              <a:rPr lang="ru-RU" sz="32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Батракова</a:t>
            </a:r>
            <a:r>
              <a:rPr lang="ru-RU" sz="3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Людмила Васильевна</a:t>
            </a:r>
          </a:p>
        </p:txBody>
      </p:sp>
    </p:spTree>
    <p:extLst>
      <p:ext uri="{BB962C8B-B14F-4D97-AF65-F5344CB8AC3E}">
        <p14:creationId xmlns:p14="http://schemas.microsoft.com/office/powerpoint/2010/main" val="3404184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34DBB2-41CA-4CF1-B17C-37CA40D38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4957" y="-208643"/>
            <a:ext cx="7295243" cy="72952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325F7B-4882-40FF-A45F-CCDF3E86B7DE}"/>
              </a:ext>
            </a:extLst>
          </p:cNvPr>
          <p:cNvSpPr txBox="1"/>
          <p:nvPr/>
        </p:nvSpPr>
        <p:spPr>
          <a:xfrm>
            <a:off x="548638" y="353890"/>
            <a:ext cx="69062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Все введенные точки и отрезки хранятся в виде списков </a:t>
            </a:r>
            <a:r>
              <a:rPr lang="en-US" sz="3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ArrayList</a:t>
            </a:r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, поэтому переполнения</a:t>
            </a:r>
          </a:p>
          <a:p>
            <a:pPr algn="r"/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можно не бояться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67AC62-394D-4A1E-A965-153D3D5BD809}"/>
              </a:ext>
            </a:extLst>
          </p:cNvPr>
          <p:cNvSpPr txBox="1"/>
          <p:nvPr/>
        </p:nvSpPr>
        <p:spPr>
          <a:xfrm>
            <a:off x="1485173" y="7086600"/>
            <a:ext cx="43441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Однако, количество точек на слое было ограничено до 300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8071BE13-F9AD-4373-B631-F0D6CA74C65A}"/>
              </a:ext>
            </a:extLst>
          </p:cNvPr>
          <p:cNvSpPr/>
          <p:nvPr/>
        </p:nvSpPr>
        <p:spPr>
          <a:xfrm>
            <a:off x="2329723" y="3102428"/>
            <a:ext cx="673100" cy="6731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ru-RU" sz="2800" i="1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ru-RU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C72A6FB6-4726-47B0-B7CA-FBD72ECC314C}"/>
              </a:ext>
            </a:extLst>
          </p:cNvPr>
          <p:cNvSpPr/>
          <p:nvPr/>
        </p:nvSpPr>
        <p:spPr>
          <a:xfrm>
            <a:off x="2984136" y="3102428"/>
            <a:ext cx="673100" cy="6731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P2</a:t>
            </a:r>
            <a:endParaRPr lang="ru-RU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6135501F-7E55-40B0-B0F7-C1DB755A87E6}"/>
              </a:ext>
            </a:extLst>
          </p:cNvPr>
          <p:cNvSpPr/>
          <p:nvPr/>
        </p:nvSpPr>
        <p:spPr>
          <a:xfrm>
            <a:off x="3663222" y="3102428"/>
            <a:ext cx="673100" cy="6731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P3</a:t>
            </a:r>
            <a:endParaRPr lang="ru-RU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04C88C9-E3D8-4BD5-906B-122516C686D2}"/>
              </a:ext>
            </a:extLst>
          </p:cNvPr>
          <p:cNvSpPr/>
          <p:nvPr/>
        </p:nvSpPr>
        <p:spPr>
          <a:xfrm>
            <a:off x="4336322" y="3102428"/>
            <a:ext cx="673100" cy="6731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  <a:endParaRPr lang="ru-RU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0BA00DE5-2585-4F8D-8EB9-45723556494B}"/>
              </a:ext>
            </a:extLst>
          </p:cNvPr>
          <p:cNvSpPr/>
          <p:nvPr/>
        </p:nvSpPr>
        <p:spPr>
          <a:xfrm>
            <a:off x="5015408" y="3102428"/>
            <a:ext cx="673100" cy="673100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bg2">
                    <a:lumMod val="50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PN</a:t>
            </a:r>
            <a:endParaRPr lang="ru-RU" sz="28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17" name="Соединитель: изогнутый 16">
            <a:extLst>
              <a:ext uri="{FF2B5EF4-FFF2-40B4-BE49-F238E27FC236}">
                <a16:creationId xmlns:a16="http://schemas.microsoft.com/office/drawing/2014/main" id="{A5E8EA2D-8C3E-4B9C-B284-858A81FE4C88}"/>
              </a:ext>
            </a:extLst>
          </p:cNvPr>
          <p:cNvCxnSpPr>
            <a:cxnSpLocks/>
            <a:stCxn id="12" idx="2"/>
          </p:cNvCxnSpPr>
          <p:nvPr/>
        </p:nvCxnSpPr>
        <p:spPr>
          <a:xfrm rot="5400000">
            <a:off x="2092502" y="3940718"/>
            <a:ext cx="1393375" cy="1062995"/>
          </a:xfrm>
          <a:prstGeom prst="curvedConnector3">
            <a:avLst>
              <a:gd name="adj1" fmla="val 50000"/>
            </a:avLst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F6D0B30-309E-423B-A56E-40A92363D711}"/>
              </a:ext>
            </a:extLst>
          </p:cNvPr>
          <p:cNvSpPr txBox="1"/>
          <p:nvPr/>
        </p:nvSpPr>
        <p:spPr>
          <a:xfrm>
            <a:off x="1507762" y="2700422"/>
            <a:ext cx="132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[</a:t>
            </a:r>
            <a:endParaRPr lang="ru-RU" sz="80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25297EF-306E-4468-8306-B4338264FBE7}"/>
              </a:ext>
            </a:extLst>
          </p:cNvPr>
          <p:cNvSpPr txBox="1"/>
          <p:nvPr/>
        </p:nvSpPr>
        <p:spPr>
          <a:xfrm>
            <a:off x="5981790" y="2700421"/>
            <a:ext cx="132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]</a:t>
            </a:r>
            <a:endParaRPr lang="ru-RU" sz="80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A683E6-0D65-480A-9546-21A4BBB35099}"/>
              </a:ext>
            </a:extLst>
          </p:cNvPr>
          <p:cNvSpPr txBox="1"/>
          <p:nvPr/>
        </p:nvSpPr>
        <p:spPr>
          <a:xfrm>
            <a:off x="5643604" y="5067397"/>
            <a:ext cx="132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}</a:t>
            </a:r>
            <a:endParaRPr lang="ru-RU" sz="80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7EE6CB-577B-4794-90C7-1A351D2C18AF}"/>
              </a:ext>
            </a:extLst>
          </p:cNvPr>
          <p:cNvSpPr txBox="1"/>
          <p:nvPr/>
        </p:nvSpPr>
        <p:spPr>
          <a:xfrm>
            <a:off x="1915157" y="5066029"/>
            <a:ext cx="132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{</a:t>
            </a:r>
            <a:endParaRPr lang="ru-RU" sz="80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13FB86-B78F-4BB7-869E-985D2642CE7C}"/>
              </a:ext>
            </a:extLst>
          </p:cNvPr>
          <p:cNvSpPr txBox="1"/>
          <p:nvPr/>
        </p:nvSpPr>
        <p:spPr>
          <a:xfrm>
            <a:off x="3002823" y="5456020"/>
            <a:ext cx="2006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x, y : real</a:t>
            </a:r>
            <a:endParaRPr lang="ru-RU" sz="3600" dirty="0">
              <a:solidFill>
                <a:schemeClr val="bg2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3427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3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6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2" grpId="0" animBg="1"/>
      <p:bldP spid="13" grpId="0" animBg="1"/>
      <p:bldP spid="14" grpId="0" animBg="1"/>
      <p:bldP spid="15" grpId="0" animBg="1"/>
      <p:bldP spid="21" grpId="0"/>
      <p:bldP spid="22" grpId="0"/>
      <p:bldP spid="23" grpId="0"/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y Movie">
            <a:hlinkClick r:id="" action="ppaction://media"/>
            <a:extLst>
              <a:ext uri="{FF2B5EF4-FFF2-40B4-BE49-F238E27FC236}">
                <a16:creationId xmlns:a16="http://schemas.microsoft.com/office/drawing/2014/main" id="{0E251CDD-D4CF-4CE8-84D9-58B92DBD7C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23624" b="23361"/>
          <a:stretch/>
        </p:blipFill>
        <p:spPr>
          <a:xfrm>
            <a:off x="397643" y="2780322"/>
            <a:ext cx="6858000" cy="363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My Movie">
            <a:hlinkClick r:id="" action="ppaction://media"/>
            <a:extLst>
              <a:ext uri="{FF2B5EF4-FFF2-40B4-BE49-F238E27FC236}">
                <a16:creationId xmlns:a16="http://schemas.microsoft.com/office/drawing/2014/main" id="{489B401A-D21C-4AA1-850A-5CBE91FC2B5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t="23624" b="23886"/>
          <a:stretch/>
        </p:blipFill>
        <p:spPr>
          <a:xfrm>
            <a:off x="3087289" y="1891915"/>
            <a:ext cx="8618995" cy="4524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68D8F45-B56A-40D9-ABC0-B75248C5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884" y="2477422"/>
            <a:ext cx="7792159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Переходим к делу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7C8B1FFE-78CA-43AD-A71B-443C84118C80}"/>
              </a:ext>
            </a:extLst>
          </p:cNvPr>
          <p:cNvSpPr/>
          <p:nvPr/>
        </p:nvSpPr>
        <p:spPr>
          <a:xfrm>
            <a:off x="236487" y="255872"/>
            <a:ext cx="2722614" cy="1280828"/>
          </a:xfrm>
          <a:prstGeom prst="roundRect">
            <a:avLst>
              <a:gd name="adj" fmla="val 14684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Открываем 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Plottery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 создаем новую сцену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A4D24CD-F0D9-4559-90E8-E4FEE62A34EA}"/>
              </a:ext>
            </a:extLst>
          </p:cNvPr>
          <p:cNvSpPr/>
          <p:nvPr/>
        </p:nvSpPr>
        <p:spPr>
          <a:xfrm>
            <a:off x="4690656" y="255872"/>
            <a:ext cx="2722614" cy="1280828"/>
          </a:xfrm>
          <a:prstGeom prst="roundRect">
            <a:avLst>
              <a:gd name="adj" fmla="val 14684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Вводим точки нажатием правой кнопки мыши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74A4B582-FBA1-4B6C-BE31-5C849F55E6EA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2959101" y="896286"/>
            <a:ext cx="1731555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718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07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298"/>
                            </p:stCondLst>
                            <p:childTnLst>
                              <p:par>
                                <p:cTn id="23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682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327"/>
                            </p:stCondLst>
                            <p:childTnLst>
                              <p:par>
                                <p:cTn id="44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4" grpId="0"/>
      <p:bldP spid="4" grpId="1"/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7C8B1FFE-78CA-43AD-A71B-443C84118C80}"/>
              </a:ext>
            </a:extLst>
          </p:cNvPr>
          <p:cNvSpPr/>
          <p:nvPr/>
        </p:nvSpPr>
        <p:spPr>
          <a:xfrm>
            <a:off x="236487" y="255872"/>
            <a:ext cx="2722614" cy="1280828"/>
          </a:xfrm>
          <a:prstGeom prst="roundRect">
            <a:avLst>
              <a:gd name="adj" fmla="val 14684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Открываем </a:t>
            </a:r>
            <a:r>
              <a:rPr lang="en-US" sz="2000" b="1" dirty="0" err="1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Plottery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и создаем новую сцену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2A4D24CD-F0D9-4559-90E8-E4FEE62A34EA}"/>
              </a:ext>
            </a:extLst>
          </p:cNvPr>
          <p:cNvSpPr/>
          <p:nvPr/>
        </p:nvSpPr>
        <p:spPr>
          <a:xfrm>
            <a:off x="4690656" y="255872"/>
            <a:ext cx="2722614" cy="1280828"/>
          </a:xfrm>
          <a:prstGeom prst="roundRect">
            <a:avLst>
              <a:gd name="adj" fmla="val 14684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Вводим точки нажатием правой кнопки мыши</a:t>
            </a:r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74A4B582-FBA1-4B6C-BE31-5C849F55E6EA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2959101" y="896286"/>
            <a:ext cx="1731555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831B7A52-4C32-491A-BFD7-BE8274C30F41}"/>
              </a:ext>
            </a:extLst>
          </p:cNvPr>
          <p:cNvSpPr/>
          <p:nvPr/>
        </p:nvSpPr>
        <p:spPr>
          <a:xfrm>
            <a:off x="9144825" y="255872"/>
            <a:ext cx="2722614" cy="1280828"/>
          </a:xfrm>
          <a:prstGeom prst="roundRect">
            <a:avLst>
              <a:gd name="adj" fmla="val 14684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Выбираем задачу</a:t>
            </a:r>
          </a:p>
          <a:p>
            <a:pPr algn="ctr"/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School Task #</a:t>
            </a:r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EF66BCD8-5656-4963-8C50-7A0B08B5F678}"/>
              </a:ext>
            </a:extLst>
          </p:cNvPr>
          <p:cNvCxnSpPr/>
          <p:nvPr/>
        </p:nvCxnSpPr>
        <p:spPr>
          <a:xfrm>
            <a:off x="7413270" y="896286"/>
            <a:ext cx="1731555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3" name="My Movie">
            <a:hlinkClick r:id="" action="ppaction://media"/>
            <a:extLst>
              <a:ext uri="{FF2B5EF4-FFF2-40B4-BE49-F238E27FC236}">
                <a16:creationId xmlns:a16="http://schemas.microsoft.com/office/drawing/2014/main" id="{7CCEB2EA-421D-4EFB-B468-2C44FB4296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3624" b="23886"/>
          <a:stretch/>
        </p:blipFill>
        <p:spPr>
          <a:xfrm>
            <a:off x="236487" y="1909073"/>
            <a:ext cx="8653513" cy="4542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F76DA999-3542-473B-A739-99408C5F856C}"/>
              </a:ext>
            </a:extLst>
          </p:cNvPr>
          <p:cNvSpPr/>
          <p:nvPr/>
        </p:nvSpPr>
        <p:spPr>
          <a:xfrm>
            <a:off x="9146109" y="2808572"/>
            <a:ext cx="2722614" cy="1280828"/>
          </a:xfrm>
          <a:prstGeom prst="roundRect">
            <a:avLst>
              <a:gd name="adj" fmla="val 14684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Происходит перебор всех пар точек</a:t>
            </a:r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56CF1084-1BA3-4B4F-998A-573712961390}"/>
              </a:ext>
            </a:extLst>
          </p:cNvPr>
          <p:cNvCxnSpPr>
            <a:cxnSpLocks/>
            <a:endCxn id="14" idx="0"/>
          </p:cNvCxnSpPr>
          <p:nvPr/>
        </p:nvCxnSpPr>
        <p:spPr>
          <a:xfrm>
            <a:off x="10506132" y="1536700"/>
            <a:ext cx="1284" cy="1271872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Прямоугольник: скругленные углы 17">
            <a:extLst>
              <a:ext uri="{FF2B5EF4-FFF2-40B4-BE49-F238E27FC236}">
                <a16:creationId xmlns:a16="http://schemas.microsoft.com/office/drawing/2014/main" id="{32C7581D-F767-4FE6-AD5B-36460A348554}"/>
              </a:ext>
            </a:extLst>
          </p:cNvPr>
          <p:cNvSpPr/>
          <p:nvPr/>
        </p:nvSpPr>
        <p:spPr>
          <a:xfrm>
            <a:off x="4690656" y="2808572"/>
            <a:ext cx="2722614" cy="1280828"/>
          </a:xfrm>
          <a:prstGeom prst="roundRect">
            <a:avLst>
              <a:gd name="adj" fmla="val 14684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Поиск функции прямой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EB3D9DB9-0C25-4972-B0BF-140D95C151A7}"/>
              </a:ext>
            </a:extLst>
          </p:cNvPr>
          <p:cNvCxnSpPr>
            <a:cxnSpLocks/>
            <a:stCxn id="14" idx="1"/>
            <a:endCxn id="18" idx="3"/>
          </p:cNvCxnSpPr>
          <p:nvPr/>
        </p:nvCxnSpPr>
        <p:spPr>
          <a:xfrm flipH="1">
            <a:off x="7413270" y="3448986"/>
            <a:ext cx="1732839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3E9A80A3-73DD-4D86-87F8-645A5D9704F7}"/>
              </a:ext>
            </a:extLst>
          </p:cNvPr>
          <p:cNvSpPr/>
          <p:nvPr/>
        </p:nvSpPr>
        <p:spPr>
          <a:xfrm>
            <a:off x="236487" y="2808572"/>
            <a:ext cx="2722614" cy="1280828"/>
          </a:xfrm>
          <a:prstGeom prst="roundRect">
            <a:avLst>
              <a:gd name="adj" fmla="val 14684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Подсчет разности количества точек по обе стороны функции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01AB1095-0E97-4760-A6EC-F06E4427B10D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2959101" y="3448986"/>
            <a:ext cx="1732839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6DD968AB-D66D-4864-87CB-D8055DC9B8EE}"/>
              </a:ext>
            </a:extLst>
          </p:cNvPr>
          <p:cNvSpPr/>
          <p:nvPr/>
        </p:nvSpPr>
        <p:spPr>
          <a:xfrm>
            <a:off x="236487" y="5272372"/>
            <a:ext cx="2722614" cy="1280828"/>
          </a:xfrm>
          <a:prstGeom prst="roundRect">
            <a:avLst>
              <a:gd name="adj" fmla="val 14684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Поиск наименьшей разности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257DED36-FDC1-4378-8111-263A61B4C5E5}"/>
              </a:ext>
            </a:extLst>
          </p:cNvPr>
          <p:cNvCxnSpPr>
            <a:cxnSpLocks/>
          </p:cNvCxnSpPr>
          <p:nvPr/>
        </p:nvCxnSpPr>
        <p:spPr>
          <a:xfrm>
            <a:off x="1666635" y="4117772"/>
            <a:ext cx="0" cy="115460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Прямоугольник: скругленные углы 26">
            <a:extLst>
              <a:ext uri="{FF2B5EF4-FFF2-40B4-BE49-F238E27FC236}">
                <a16:creationId xmlns:a16="http://schemas.microsoft.com/office/drawing/2014/main" id="{23E0ECBD-37A2-4CBC-923B-6E03F49C9293}"/>
              </a:ext>
            </a:extLst>
          </p:cNvPr>
          <p:cNvSpPr/>
          <p:nvPr/>
        </p:nvSpPr>
        <p:spPr>
          <a:xfrm>
            <a:off x="4690656" y="5272372"/>
            <a:ext cx="2722614" cy="1280828"/>
          </a:xfrm>
          <a:prstGeom prst="roundRect">
            <a:avLst>
              <a:gd name="adj" fmla="val 14684"/>
            </a:avLst>
          </a:prstGeom>
          <a:solidFill>
            <a:schemeClr val="bg1">
              <a:lumMod val="85000"/>
            </a:schemeClr>
          </a:solidFill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chemeClr val="bg2">
                    <a:lumMod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Отображение найденной прямой</a:t>
            </a:r>
          </a:p>
        </p:txBody>
      </p: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B9699ECC-93B4-45D1-8953-2B655BDDA81F}"/>
              </a:ext>
            </a:extLst>
          </p:cNvPr>
          <p:cNvCxnSpPr/>
          <p:nvPr/>
        </p:nvCxnSpPr>
        <p:spPr>
          <a:xfrm>
            <a:off x="2959101" y="5912786"/>
            <a:ext cx="1731555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943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2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  <p:bldLst>
      <p:bldP spid="14" grpId="0" animBg="1"/>
      <p:bldP spid="18" grpId="0" animBg="1"/>
      <p:bldP spid="22" grpId="0" animBg="1"/>
      <p:bldP spid="24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y Movie">
            <a:hlinkClick r:id="" action="ppaction://media"/>
            <a:extLst>
              <a:ext uri="{FF2B5EF4-FFF2-40B4-BE49-F238E27FC236}">
                <a16:creationId xmlns:a16="http://schemas.microsoft.com/office/drawing/2014/main" id="{7CCEB2EA-421D-4EFB-B468-2C44FB4296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3624" b="23886"/>
          <a:stretch/>
        </p:blipFill>
        <p:spPr>
          <a:xfrm>
            <a:off x="236487" y="1909073"/>
            <a:ext cx="8653513" cy="45425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334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2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mp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7.40741E-7 L 0.12891 -0.1057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45" y="-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126"/>
                            </p:stCondLst>
                            <p:childTnLst>
                              <p:par>
                                <p:cTn id="1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55F13F2-72DB-4C8C-82F1-04A61C6FE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1284" y="2723641"/>
            <a:ext cx="7792159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А что это все остальное?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D0AB23-4A78-4E73-AE92-59AD4A84D7B2}"/>
              </a:ext>
            </a:extLst>
          </p:cNvPr>
          <p:cNvSpPr txBox="1"/>
          <p:nvPr/>
        </p:nvSpPr>
        <p:spPr>
          <a:xfrm>
            <a:off x="666791" y="2109151"/>
            <a:ext cx="43441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В </a:t>
            </a:r>
            <a:r>
              <a:rPr lang="en-US" sz="3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Plottery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есть множество инструментов для работы с точками. Просто раскройте их</a:t>
            </a:r>
          </a:p>
        </p:txBody>
      </p:sp>
      <p:pic>
        <p:nvPicPr>
          <p:cNvPr id="6" name="My Movie">
            <a:hlinkClick r:id="" action="ppaction://media"/>
            <a:extLst>
              <a:ext uri="{FF2B5EF4-FFF2-40B4-BE49-F238E27FC236}">
                <a16:creationId xmlns:a16="http://schemas.microsoft.com/office/drawing/2014/main" id="{848F1235-859D-4C70-ADF8-81C3F64993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3624" b="23361"/>
          <a:stretch/>
        </p:blipFill>
        <p:spPr>
          <a:xfrm>
            <a:off x="5848763" y="1568423"/>
            <a:ext cx="4937125" cy="363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911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065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158"/>
                            </p:stCondLst>
                            <p:childTnLst>
                              <p:par>
                                <p:cTn id="23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4" grpId="0"/>
      <p:bldP spid="4" grpId="1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y Movie">
            <a:hlinkClick r:id="" action="ppaction://media"/>
            <a:extLst>
              <a:ext uri="{FF2B5EF4-FFF2-40B4-BE49-F238E27FC236}">
                <a16:creationId xmlns:a16="http://schemas.microsoft.com/office/drawing/2014/main" id="{CF726BEA-3710-49EC-9397-610D7D89ED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3624" b="23886"/>
          <a:stretch/>
        </p:blipFill>
        <p:spPr>
          <a:xfrm>
            <a:off x="536575" y="1676400"/>
            <a:ext cx="6858000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4EB26C-A476-4828-9155-6258EEF6FC99}"/>
              </a:ext>
            </a:extLst>
          </p:cNvPr>
          <p:cNvSpPr txBox="1"/>
          <p:nvPr/>
        </p:nvSpPr>
        <p:spPr>
          <a:xfrm>
            <a:off x="7651791" y="2199127"/>
            <a:ext cx="434412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Благодаря интегрированным вкладкам, настройте все до мельчайших деталей</a:t>
            </a:r>
          </a:p>
        </p:txBody>
      </p:sp>
    </p:spTree>
    <p:extLst>
      <p:ext uri="{BB962C8B-B14F-4D97-AF65-F5344CB8AC3E}">
        <p14:creationId xmlns:p14="http://schemas.microsoft.com/office/powerpoint/2010/main" val="2272767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993"/>
                            </p:stCondLst>
                            <p:childTnLst>
                              <p:par>
                                <p:cTn id="8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A762592-2193-41F1-98DA-A9BDAA028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212" y="949453"/>
            <a:ext cx="8340651" cy="4483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DCEFF46-1F45-424C-B05C-D93BBD19E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424" y="1255444"/>
            <a:ext cx="8340650" cy="4483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0B9EA10-D14D-4183-B910-250DC10B63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635" y="1561435"/>
            <a:ext cx="8340651" cy="4483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D15CFD0-34CB-424D-80D5-26D9F8D62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884" y="2477422"/>
            <a:ext cx="7792159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Есть еще кое-что…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4E9947-948B-468F-80F3-0EC9F344F9D2}"/>
              </a:ext>
            </a:extLst>
          </p:cNvPr>
          <p:cNvSpPr txBox="1"/>
          <p:nvPr/>
        </p:nvSpPr>
        <p:spPr>
          <a:xfrm>
            <a:off x="472955" y="3917116"/>
            <a:ext cx="5257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Сделайте его таким, каким Вы хотите!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467D1B-D016-4D6F-AA24-E2AC04C6E42D}"/>
              </a:ext>
            </a:extLst>
          </p:cNvPr>
          <p:cNvSpPr txBox="1"/>
          <p:nvPr/>
        </p:nvSpPr>
        <p:spPr>
          <a:xfrm>
            <a:off x="472956" y="1561435"/>
            <a:ext cx="52577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Если Вам не нравится внешний вид </a:t>
            </a:r>
            <a:r>
              <a:rPr lang="en-US" sz="3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Plottery</a:t>
            </a:r>
            <a:endParaRPr lang="ru-RU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274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7804B16-8190-4137-B03E-D2A068DDBC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212" y="949453"/>
            <a:ext cx="8340651" cy="4483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AC9A812-21C9-4824-8E56-C0A04CEC3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424" y="1255444"/>
            <a:ext cx="8340650" cy="4483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435660A-87C9-48D9-BFD2-4E6BA32A2C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635" y="1561435"/>
            <a:ext cx="8340651" cy="4483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2010D9-1774-4D4F-86DB-A8064C1A4D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95156" y="977236"/>
            <a:ext cx="8340651" cy="4483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77D2D0-2D86-4591-BABB-298ECC72F3DE}"/>
              </a:ext>
            </a:extLst>
          </p:cNvPr>
          <p:cNvSpPr txBox="1"/>
          <p:nvPr/>
        </p:nvSpPr>
        <p:spPr>
          <a:xfrm>
            <a:off x="6734056" y="1421735"/>
            <a:ext cx="525779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Благодаря тому, что для </a:t>
            </a:r>
            <a:r>
              <a:rPr lang="en-US" sz="3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Plottery</a:t>
            </a:r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 был создан уникальный пакет компонентов </a:t>
            </a:r>
            <a:r>
              <a:rPr lang="en-US" sz="3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LKPackage</a:t>
            </a:r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, стало возможным управлять цветовыми схемами через единый интерфейс</a:t>
            </a:r>
            <a:endParaRPr lang="ru-RU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FA984F0-AB94-43E5-809C-A30423E14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88856" y="1421735"/>
            <a:ext cx="8340652" cy="44831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5730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3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3" presetClass="path" presetSubtype="0" accel="50667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9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5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path" presetSubtype="0" decel="5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30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y Movie">
            <a:hlinkClick r:id="" action="ppaction://media"/>
            <a:extLst>
              <a:ext uri="{FF2B5EF4-FFF2-40B4-BE49-F238E27FC236}">
                <a16:creationId xmlns:a16="http://schemas.microsoft.com/office/drawing/2014/main" id="{83CD166C-3BEF-43E7-8C0B-40797177DB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3624" b="23886"/>
          <a:stretch/>
        </p:blipFill>
        <p:spPr>
          <a:xfrm>
            <a:off x="4778375" y="1612900"/>
            <a:ext cx="6858000" cy="36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26498F-650B-421B-9B55-34BA75E89DCC}"/>
              </a:ext>
            </a:extLst>
          </p:cNvPr>
          <p:cNvSpPr txBox="1"/>
          <p:nvPr/>
        </p:nvSpPr>
        <p:spPr>
          <a:xfrm>
            <a:off x="266699" y="1889406"/>
            <a:ext cx="41148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Создавайте собственные темы прямо в главном меню и делитесь ими с остальными! Это так просто</a:t>
            </a:r>
            <a:endParaRPr lang="ru-RU" sz="32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361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425"/>
                            </p:stCondLst>
                            <p:childTnLst>
                              <p:par>
                                <p:cTn id="8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87708B5-4FB3-4075-8B0C-9875049CD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519" y="1407160"/>
            <a:ext cx="9432259" cy="50698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82CEE1-16E8-487F-B0C1-D3F821BFF505}"/>
              </a:ext>
            </a:extLst>
          </p:cNvPr>
          <p:cNvSpPr txBox="1"/>
          <p:nvPr/>
        </p:nvSpPr>
        <p:spPr>
          <a:xfrm>
            <a:off x="114298" y="98706"/>
            <a:ext cx="119506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Впечатлите ваших друзей и позвольте им впечатлять Вас!</a:t>
            </a:r>
            <a:endParaRPr lang="en-US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HOLO 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by Daniil </a:t>
            </a:r>
            <a:r>
              <a:rPr lang="en-US" sz="3200" dirty="0" err="1">
                <a:latin typeface="Segoe UI" panose="020B0502040204020203" pitchFamily="34" charset="0"/>
                <a:cs typeface="Segoe UI" panose="020B0502040204020203" pitchFamily="34" charset="0"/>
              </a:rPr>
              <a:t>Fomichev</a:t>
            </a:r>
            <a:endParaRPr lang="ru-RU" sz="3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099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0B1DEF2-CE05-4645-A755-D5AC863CC5E7}"/>
              </a:ext>
            </a:extLst>
          </p:cNvPr>
          <p:cNvSpPr txBox="1">
            <a:spLocks/>
          </p:cNvSpPr>
          <p:nvPr/>
        </p:nvSpPr>
        <p:spPr>
          <a:xfrm>
            <a:off x="390144" y="1325563"/>
            <a:ext cx="3267456" cy="5370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4000" b="1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F786D0-DEF8-4A1D-B07C-654C8A2D3817}"/>
              </a:ext>
            </a:extLst>
          </p:cNvPr>
          <p:cNvSpPr txBox="1"/>
          <p:nvPr/>
        </p:nvSpPr>
        <p:spPr>
          <a:xfrm>
            <a:off x="208948" y="1680542"/>
            <a:ext cx="343688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Plottery</a:t>
            </a:r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позволяет решать простые математические задачи. Забудьте о сложностях раз и навсегда!</a:t>
            </a:r>
          </a:p>
        </p:txBody>
      </p:sp>
      <p:pic>
        <p:nvPicPr>
          <p:cNvPr id="4" name="My Movie">
            <a:hlinkClick r:id="" action="ppaction://media"/>
            <a:extLst>
              <a:ext uri="{FF2B5EF4-FFF2-40B4-BE49-F238E27FC236}">
                <a16:creationId xmlns:a16="http://schemas.microsoft.com/office/drawing/2014/main" id="{F46AEB07-8D53-447F-9907-452096DB13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2338" b="22342"/>
          <a:stretch/>
        </p:blipFill>
        <p:spPr>
          <a:xfrm>
            <a:off x="3827026" y="793585"/>
            <a:ext cx="8020654" cy="53133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95224B-7325-4754-A36E-BA9465CE0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884" y="2477422"/>
            <a:ext cx="7792159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Добро пожаловать в </a:t>
            </a:r>
            <a:r>
              <a:rPr lang="en-US" sz="40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Plottery</a:t>
            </a: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ru-RU" sz="4000" b="1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985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27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702"/>
                            </p:stCondLst>
                            <p:childTnLst>
                              <p:par>
                                <p:cTn id="2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/>
      <p:bldP spid="2" grpId="0"/>
      <p:bldP spid="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6D3CE12-87E7-4A2D-B383-7F7712AFB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884" y="2477422"/>
            <a:ext cx="7792159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Спасибо за внимание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B67A33E0-AB2F-4829-A18B-AB88B88C78FC}"/>
              </a:ext>
            </a:extLst>
          </p:cNvPr>
          <p:cNvSpPr txBox="1">
            <a:spLocks/>
          </p:cNvSpPr>
          <p:nvPr/>
        </p:nvSpPr>
        <p:spPr>
          <a:xfrm>
            <a:off x="2155883" y="2477421"/>
            <a:ext cx="77921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Купите полную версию за </a:t>
            </a: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$20/</a:t>
            </a:r>
            <a:r>
              <a:rPr lang="ru-RU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мес.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9C2D538-E348-4B9A-85C4-EDE6CA66D1A3}"/>
              </a:ext>
            </a:extLst>
          </p:cNvPr>
          <p:cNvSpPr txBox="1">
            <a:spLocks/>
          </p:cNvSpPr>
          <p:nvPr/>
        </p:nvSpPr>
        <p:spPr>
          <a:xfrm>
            <a:off x="2155882" y="2477421"/>
            <a:ext cx="77921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Шутка</a:t>
            </a: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8B87FF05-AA0C-4CC6-A288-08BB862CD38D}"/>
              </a:ext>
            </a:extLst>
          </p:cNvPr>
          <p:cNvSpPr txBox="1">
            <a:spLocks/>
          </p:cNvSpPr>
          <p:nvPr/>
        </p:nvSpPr>
        <p:spPr>
          <a:xfrm>
            <a:off x="2295582" y="2477421"/>
            <a:ext cx="77921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Луняк Николай</a:t>
            </a:r>
            <a:endParaRPr lang="en-US" sz="4000" b="1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ru-RU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11-7</a:t>
            </a:r>
          </a:p>
          <a:p>
            <a:pPr algn="ctr"/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lunyak.kolya@mail.ru</a:t>
            </a:r>
            <a:endParaRPr lang="ru-RU" sz="4000" b="1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731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5" grpId="0"/>
      <p:bldP spid="5" grpId="1"/>
      <p:bldP spid="6" grpId="0"/>
      <p:bldP spid="6" grpId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y Movie">
            <a:hlinkClick r:id="" action="ppaction://media"/>
            <a:extLst>
              <a:ext uri="{FF2B5EF4-FFF2-40B4-BE49-F238E27FC236}">
                <a16:creationId xmlns:a16="http://schemas.microsoft.com/office/drawing/2014/main" id="{58D638C8-BA55-4602-B4FE-4570B3A7D9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2051" b="22310"/>
          <a:stretch/>
        </p:blipFill>
        <p:spPr>
          <a:xfrm>
            <a:off x="1650274" y="1336516"/>
            <a:ext cx="8865326" cy="49329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4B05CEA9-0448-427B-BEBE-27A1D2A66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884" y="2477422"/>
            <a:ext cx="7792159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Простой пример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82FB2D-A7C9-442E-A2FE-B27DF5CD1755}"/>
              </a:ext>
            </a:extLst>
          </p:cNvPr>
          <p:cNvSpPr txBox="1"/>
          <p:nvPr/>
        </p:nvSpPr>
        <p:spPr>
          <a:xfrm>
            <a:off x="171965" y="348132"/>
            <a:ext cx="11821943" cy="605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Достаточно ввести несколько точек и нажать на задачу</a:t>
            </a:r>
          </a:p>
        </p:txBody>
      </p:sp>
    </p:spTree>
    <p:extLst>
      <p:ext uri="{BB962C8B-B14F-4D97-AF65-F5344CB8AC3E}">
        <p14:creationId xmlns:p14="http://schemas.microsoft.com/office/powerpoint/2010/main" val="3643034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14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933"/>
                            </p:stCondLst>
                            <p:childTnLst>
                              <p:par>
                                <p:cTn id="23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8" grpId="0"/>
      <p:bldP spid="8" grpId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y Movie">
            <a:hlinkClick r:id="" action="ppaction://media"/>
            <a:extLst>
              <a:ext uri="{FF2B5EF4-FFF2-40B4-BE49-F238E27FC236}">
                <a16:creationId xmlns:a16="http://schemas.microsoft.com/office/drawing/2014/main" id="{7E0108C2-63E0-4481-B49E-1537F0C6AC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2051" b="22310"/>
          <a:stretch/>
        </p:blipFill>
        <p:spPr>
          <a:xfrm>
            <a:off x="1836008" y="1567543"/>
            <a:ext cx="5348563" cy="3816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834CDE9-6A6C-4B7E-8674-2E32120C7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5884" y="2621113"/>
            <a:ext cx="7792159" cy="1325563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Не доверяете своей мышке?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98CB4C4-8A4C-46C4-BC07-96E88EA36265}"/>
              </a:ext>
            </a:extLst>
          </p:cNvPr>
          <p:cNvSpPr txBox="1">
            <a:spLocks/>
          </p:cNvSpPr>
          <p:nvPr/>
        </p:nvSpPr>
        <p:spPr>
          <a:xfrm>
            <a:off x="2155883" y="2621113"/>
            <a:ext cx="77921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Не беда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5A1DFB-992C-48A3-BDEE-13EE8DBFE1FD}"/>
              </a:ext>
            </a:extLst>
          </p:cNvPr>
          <p:cNvSpPr txBox="1"/>
          <p:nvPr/>
        </p:nvSpPr>
        <p:spPr>
          <a:xfrm>
            <a:off x="7396505" y="2252842"/>
            <a:ext cx="34368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Укажите необходимые значения вручную</a:t>
            </a:r>
          </a:p>
        </p:txBody>
      </p:sp>
    </p:spTree>
    <p:extLst>
      <p:ext uri="{BB962C8B-B14F-4D97-AF65-F5344CB8AC3E}">
        <p14:creationId xmlns:p14="http://schemas.microsoft.com/office/powerpoint/2010/main" val="25337684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78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826"/>
                            </p:stCondLst>
                            <p:childTnLst>
                              <p:par>
                                <p:cTn id="3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4" grpId="0"/>
      <p:bldP spid="4" grpId="1"/>
      <p:bldP spid="5" grpId="0"/>
      <p:bldP spid="5" grpId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y Movie">
            <a:hlinkClick r:id="" action="ppaction://media"/>
            <a:extLst>
              <a:ext uri="{FF2B5EF4-FFF2-40B4-BE49-F238E27FC236}">
                <a16:creationId xmlns:a16="http://schemas.microsoft.com/office/drawing/2014/main" id="{15CA019C-93D1-415A-BEB2-D7B0B6B2AD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596" b="12861"/>
          <a:stretch/>
        </p:blipFill>
        <p:spPr>
          <a:xfrm>
            <a:off x="3030582" y="889137"/>
            <a:ext cx="8674554" cy="511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BAE54817-5B49-4B47-A958-0A4EE1E0CE71}"/>
              </a:ext>
            </a:extLst>
          </p:cNvPr>
          <p:cNvSpPr txBox="1">
            <a:spLocks/>
          </p:cNvSpPr>
          <p:nvPr/>
        </p:nvSpPr>
        <p:spPr>
          <a:xfrm>
            <a:off x="2155883" y="2621113"/>
            <a:ext cx="779215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Проверим?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E20EDD-7B5C-420B-A2E9-A18C0BF720E7}"/>
              </a:ext>
            </a:extLst>
          </p:cNvPr>
          <p:cNvSpPr txBox="1"/>
          <p:nvPr/>
        </p:nvSpPr>
        <p:spPr>
          <a:xfrm>
            <a:off x="91440" y="898625"/>
            <a:ext cx="280800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Входные данные</a:t>
            </a:r>
          </a:p>
          <a:p>
            <a:pPr algn="ctr"/>
            <a:endParaRPr lang="ru-RU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ru-RU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1(2, 0)</a:t>
            </a:r>
            <a:endParaRPr lang="ru-RU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ru-RU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2(</a:t>
            </a:r>
            <a:r>
              <a:rPr lang="en-US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ru-RU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2, 0)</a:t>
            </a:r>
            <a:endParaRPr lang="ru-RU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ru-RU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3(0, -2)</a:t>
            </a:r>
            <a:endParaRPr lang="ru-RU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ru-RU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4(0, 2)</a:t>
            </a:r>
            <a:endParaRPr lang="ru-RU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ru-RU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5(4, 5)</a:t>
            </a:r>
            <a:endParaRPr lang="ru-RU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ru-RU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6(-3, 2)</a:t>
            </a:r>
            <a:endParaRPr lang="ru-RU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ru-RU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7(-1, -4)</a:t>
            </a:r>
            <a:endParaRPr lang="ru-RU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n-US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</a:t>
            </a:r>
            <a:r>
              <a:rPr lang="ru-RU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8(3, -2)</a:t>
            </a:r>
            <a:endParaRPr lang="ru-RU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658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78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9872"/>
                            </p:stCondLst>
                            <p:childTnLst>
                              <p:par>
                                <p:cTn id="22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/>
      <p:bldP spid="4" grpId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y Movie">
            <a:hlinkClick r:id="" action="ppaction://media"/>
            <a:extLst>
              <a:ext uri="{FF2B5EF4-FFF2-40B4-BE49-F238E27FC236}">
                <a16:creationId xmlns:a16="http://schemas.microsoft.com/office/drawing/2014/main" id="{4FCCDA04-2EBA-4FC2-B9F4-F980793EA8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2596" b="12861"/>
          <a:stretch/>
        </p:blipFill>
        <p:spPr>
          <a:xfrm>
            <a:off x="680356" y="875211"/>
            <a:ext cx="6858000" cy="5112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9C34DD-E952-4454-8CB0-AFF119B5DBE9}"/>
              </a:ext>
            </a:extLst>
          </p:cNvPr>
          <p:cNvSpPr txBox="1"/>
          <p:nvPr/>
        </p:nvSpPr>
        <p:spPr>
          <a:xfrm>
            <a:off x="8425543" y="2107772"/>
            <a:ext cx="2990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Выходные данные</a:t>
            </a:r>
          </a:p>
          <a:p>
            <a:pPr algn="ctr"/>
            <a:endParaRPr lang="ru-RU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f(x) = x</a:t>
            </a:r>
            <a:endParaRPr lang="ru-RU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56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833"/>
                            </p:stCondLst>
                            <p:childTnLst>
                              <p:par>
                                <p:cTn id="8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DB87F648-B594-4F1B-BD2E-88ADBF96CF2C}"/>
              </a:ext>
            </a:extLst>
          </p:cNvPr>
          <p:cNvCxnSpPr>
            <a:cxnSpLocks/>
          </p:cNvCxnSpPr>
          <p:nvPr/>
        </p:nvCxnSpPr>
        <p:spPr>
          <a:xfrm flipH="1">
            <a:off x="9095016" y="1197218"/>
            <a:ext cx="27214" cy="490503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450C70E2-41C7-4909-B0E6-A98C45A86C5B}"/>
              </a:ext>
            </a:extLst>
          </p:cNvPr>
          <p:cNvCxnSpPr>
            <a:cxnSpLocks/>
          </p:cNvCxnSpPr>
          <p:nvPr/>
        </p:nvCxnSpPr>
        <p:spPr>
          <a:xfrm flipH="1">
            <a:off x="7475764" y="1197218"/>
            <a:ext cx="27214" cy="490503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5CF35249-9F44-4531-B718-1175BF3A05CE}"/>
              </a:ext>
            </a:extLst>
          </p:cNvPr>
          <p:cNvCxnSpPr>
            <a:cxnSpLocks/>
          </p:cNvCxnSpPr>
          <p:nvPr/>
        </p:nvCxnSpPr>
        <p:spPr>
          <a:xfrm>
            <a:off x="5867399" y="2679850"/>
            <a:ext cx="4931227" cy="2721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7913F635-E941-45A4-858C-B20F58D0E3C2}"/>
              </a:ext>
            </a:extLst>
          </p:cNvPr>
          <p:cNvCxnSpPr>
            <a:cxnSpLocks/>
          </p:cNvCxnSpPr>
          <p:nvPr/>
        </p:nvCxnSpPr>
        <p:spPr>
          <a:xfrm>
            <a:off x="5867400" y="3595307"/>
            <a:ext cx="4931227" cy="2721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DCCB324A-146F-4421-9500-FDD122CC957E}"/>
              </a:ext>
            </a:extLst>
          </p:cNvPr>
          <p:cNvCxnSpPr>
            <a:cxnSpLocks/>
          </p:cNvCxnSpPr>
          <p:nvPr/>
        </p:nvCxnSpPr>
        <p:spPr>
          <a:xfrm flipV="1">
            <a:off x="5867399" y="1810229"/>
            <a:ext cx="4792464" cy="26912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C8FD938-8DE9-4883-8414-79CC0830A6F3}"/>
              </a:ext>
            </a:extLst>
          </p:cNvPr>
          <p:cNvSpPr txBox="1"/>
          <p:nvPr/>
        </p:nvSpPr>
        <p:spPr>
          <a:xfrm>
            <a:off x="431073" y="1251401"/>
            <a:ext cx="51663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В основе </a:t>
            </a:r>
            <a:r>
              <a:rPr lang="en-US" sz="32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Plottery</a:t>
            </a:r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 лежит мощный математический аппарат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C40A4F6B-5381-4772-8E26-8F825F38667E}"/>
              </a:ext>
            </a:extLst>
          </p:cNvPr>
          <p:cNvCxnSpPr/>
          <p:nvPr/>
        </p:nvCxnSpPr>
        <p:spPr>
          <a:xfrm flipV="1">
            <a:off x="6226629" y="1271208"/>
            <a:ext cx="0" cy="45393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A591226E-6E92-4579-B473-C64B381594AC}"/>
              </a:ext>
            </a:extLst>
          </p:cNvPr>
          <p:cNvCxnSpPr>
            <a:cxnSpLocks/>
          </p:cNvCxnSpPr>
          <p:nvPr/>
        </p:nvCxnSpPr>
        <p:spPr>
          <a:xfrm flipV="1">
            <a:off x="6226629" y="5810550"/>
            <a:ext cx="457199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02B08D-448E-43A7-959F-F6378AED151B}"/>
              </a:ext>
            </a:extLst>
          </p:cNvPr>
          <p:cNvSpPr txBox="1"/>
          <p:nvPr/>
        </p:nvSpPr>
        <p:spPr>
          <a:xfrm>
            <a:off x="5867400" y="1271208"/>
            <a:ext cx="71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ru-RU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BFD4A-2D37-4BF9-B125-4284AD6350A3}"/>
              </a:ext>
            </a:extLst>
          </p:cNvPr>
          <p:cNvSpPr txBox="1"/>
          <p:nvPr/>
        </p:nvSpPr>
        <p:spPr>
          <a:xfrm>
            <a:off x="10439399" y="5810550"/>
            <a:ext cx="71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ru-RU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5BC94F-9540-4F17-A8F3-9D6CB6BB76CB}"/>
              </a:ext>
            </a:extLst>
          </p:cNvPr>
          <p:cNvSpPr/>
          <p:nvPr/>
        </p:nvSpPr>
        <p:spPr>
          <a:xfrm>
            <a:off x="7434943" y="3540879"/>
            <a:ext cx="108857" cy="1088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69942B1B-2ECD-4ED4-B937-F9168D21FCA6}"/>
              </a:ext>
            </a:extLst>
          </p:cNvPr>
          <p:cNvSpPr/>
          <p:nvPr/>
        </p:nvSpPr>
        <p:spPr>
          <a:xfrm>
            <a:off x="9067801" y="2625422"/>
            <a:ext cx="108857" cy="1088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35F811-4578-4221-9F23-90ABC8CD15D4}"/>
              </a:ext>
            </a:extLst>
          </p:cNvPr>
          <p:cNvSpPr txBox="1"/>
          <p:nvPr/>
        </p:nvSpPr>
        <p:spPr>
          <a:xfrm>
            <a:off x="7475763" y="5810549"/>
            <a:ext cx="71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x1</a:t>
            </a:r>
            <a:endParaRPr lang="ru-RU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B746F2-72EE-4512-BAE2-5157FB2D1FE8}"/>
              </a:ext>
            </a:extLst>
          </p:cNvPr>
          <p:cNvSpPr txBox="1"/>
          <p:nvPr/>
        </p:nvSpPr>
        <p:spPr>
          <a:xfrm>
            <a:off x="9086850" y="5807149"/>
            <a:ext cx="71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x2</a:t>
            </a:r>
            <a:endParaRPr lang="ru-RU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6D21D5-5138-490C-ADF9-2DEADAEF73AD}"/>
              </a:ext>
            </a:extLst>
          </p:cNvPr>
          <p:cNvSpPr txBox="1"/>
          <p:nvPr/>
        </p:nvSpPr>
        <p:spPr>
          <a:xfrm>
            <a:off x="5758545" y="3147249"/>
            <a:ext cx="71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y1</a:t>
            </a:r>
            <a:endParaRPr lang="ru-RU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735DFA0-3D35-482D-911B-0A9E35792B50}"/>
              </a:ext>
            </a:extLst>
          </p:cNvPr>
          <p:cNvSpPr txBox="1"/>
          <p:nvPr/>
        </p:nvSpPr>
        <p:spPr>
          <a:xfrm>
            <a:off x="5740553" y="2230723"/>
            <a:ext cx="71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y2</a:t>
            </a:r>
            <a:endParaRPr lang="ru-RU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C7C7B55-6938-407F-8436-C5A133B0C22D}"/>
                  </a:ext>
                </a:extLst>
              </p:cNvPr>
              <p:cNvSpPr txBox="1"/>
              <p:nvPr/>
            </p:nvSpPr>
            <p:spPr>
              <a:xfrm>
                <a:off x="1488087" y="3540879"/>
                <a:ext cx="3125463" cy="69281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C7C7B55-6938-407F-8436-C5A133B0C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8087" y="3540879"/>
                <a:ext cx="3125463" cy="6928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E77A1A50-568F-489C-8E36-981F87DC252C}"/>
              </a:ext>
            </a:extLst>
          </p:cNvPr>
          <p:cNvSpPr txBox="1"/>
          <p:nvPr/>
        </p:nvSpPr>
        <p:spPr>
          <a:xfrm>
            <a:off x="7889422" y="3155854"/>
            <a:ext cx="71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α</a:t>
            </a:r>
            <a:endParaRPr lang="ru-RU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741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7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 animBg="1"/>
      <p:bldP spid="13" grpId="0" animBg="1"/>
      <p:bldP spid="25" grpId="0"/>
      <p:bldP spid="26" grpId="0"/>
      <p:bldP spid="27" grpId="0"/>
      <p:bldP spid="28" grpId="0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Равнобедренный треугольник 22">
            <a:extLst>
              <a:ext uri="{FF2B5EF4-FFF2-40B4-BE49-F238E27FC236}">
                <a16:creationId xmlns:a16="http://schemas.microsoft.com/office/drawing/2014/main" id="{91F1F3E1-1B76-4DF5-9F09-A85D66283D7F}"/>
              </a:ext>
            </a:extLst>
          </p:cNvPr>
          <p:cNvSpPr/>
          <p:nvPr/>
        </p:nvSpPr>
        <p:spPr>
          <a:xfrm rot="9039141">
            <a:off x="6510475" y="3171641"/>
            <a:ext cx="4834936" cy="2088883"/>
          </a:xfrm>
          <a:prstGeom prst="triangle">
            <a:avLst>
              <a:gd name="adj" fmla="val 2424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Равнобедренный треугольник 1">
            <a:extLst>
              <a:ext uri="{FF2B5EF4-FFF2-40B4-BE49-F238E27FC236}">
                <a16:creationId xmlns:a16="http://schemas.microsoft.com/office/drawing/2014/main" id="{2746A121-AF12-40F3-AB7A-FC445E7062D8}"/>
              </a:ext>
            </a:extLst>
          </p:cNvPr>
          <p:cNvSpPr/>
          <p:nvPr/>
        </p:nvSpPr>
        <p:spPr>
          <a:xfrm rot="19839808">
            <a:off x="5477762" y="875391"/>
            <a:ext cx="4834936" cy="2088883"/>
          </a:xfrm>
          <a:prstGeom prst="triangle">
            <a:avLst>
              <a:gd name="adj" fmla="val 2424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450C70E2-41C7-4909-B0E6-A98C45A86C5B}"/>
              </a:ext>
            </a:extLst>
          </p:cNvPr>
          <p:cNvCxnSpPr>
            <a:cxnSpLocks/>
          </p:cNvCxnSpPr>
          <p:nvPr/>
        </p:nvCxnSpPr>
        <p:spPr>
          <a:xfrm flipH="1">
            <a:off x="8030933" y="1211102"/>
            <a:ext cx="27214" cy="490503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5CF35249-9F44-4531-B718-1175BF3A05CE}"/>
              </a:ext>
            </a:extLst>
          </p:cNvPr>
          <p:cNvCxnSpPr>
            <a:cxnSpLocks/>
          </p:cNvCxnSpPr>
          <p:nvPr/>
        </p:nvCxnSpPr>
        <p:spPr>
          <a:xfrm>
            <a:off x="5855170" y="3071303"/>
            <a:ext cx="4931227" cy="2721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7913F635-E941-45A4-858C-B20F58D0E3C2}"/>
              </a:ext>
            </a:extLst>
          </p:cNvPr>
          <p:cNvCxnSpPr>
            <a:cxnSpLocks/>
          </p:cNvCxnSpPr>
          <p:nvPr/>
        </p:nvCxnSpPr>
        <p:spPr>
          <a:xfrm>
            <a:off x="5867400" y="3262985"/>
            <a:ext cx="4931227" cy="27215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>
            <a:extLst>
              <a:ext uri="{FF2B5EF4-FFF2-40B4-BE49-F238E27FC236}">
                <a16:creationId xmlns:a16="http://schemas.microsoft.com/office/drawing/2014/main" id="{DCCB324A-146F-4421-9500-FDD122CC957E}"/>
              </a:ext>
            </a:extLst>
          </p:cNvPr>
          <p:cNvCxnSpPr>
            <a:cxnSpLocks/>
          </p:cNvCxnSpPr>
          <p:nvPr/>
        </p:nvCxnSpPr>
        <p:spPr>
          <a:xfrm flipV="1">
            <a:off x="5867399" y="1810229"/>
            <a:ext cx="4792464" cy="269125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C40A4F6B-5381-4772-8E26-8F825F38667E}"/>
              </a:ext>
            </a:extLst>
          </p:cNvPr>
          <p:cNvCxnSpPr/>
          <p:nvPr/>
        </p:nvCxnSpPr>
        <p:spPr>
          <a:xfrm flipV="1">
            <a:off x="6226629" y="1271208"/>
            <a:ext cx="0" cy="45393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A591226E-6E92-4579-B473-C64B381594AC}"/>
              </a:ext>
            </a:extLst>
          </p:cNvPr>
          <p:cNvCxnSpPr>
            <a:cxnSpLocks/>
          </p:cNvCxnSpPr>
          <p:nvPr/>
        </p:nvCxnSpPr>
        <p:spPr>
          <a:xfrm flipV="1">
            <a:off x="6226629" y="5810550"/>
            <a:ext cx="4571999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602B08D-448E-43A7-959F-F6378AED151B}"/>
              </a:ext>
            </a:extLst>
          </p:cNvPr>
          <p:cNvSpPr txBox="1"/>
          <p:nvPr/>
        </p:nvSpPr>
        <p:spPr>
          <a:xfrm>
            <a:off x="5867400" y="1271208"/>
            <a:ext cx="71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ru-RU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0BFD4A-2D37-4BF9-B125-4284AD6350A3}"/>
              </a:ext>
            </a:extLst>
          </p:cNvPr>
          <p:cNvSpPr txBox="1"/>
          <p:nvPr/>
        </p:nvSpPr>
        <p:spPr>
          <a:xfrm>
            <a:off x="10439399" y="5810550"/>
            <a:ext cx="71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ru-RU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A35BC94F-9540-4F17-A8F3-9D6CB6BB76CB}"/>
              </a:ext>
            </a:extLst>
          </p:cNvPr>
          <p:cNvSpPr/>
          <p:nvPr/>
        </p:nvSpPr>
        <p:spPr>
          <a:xfrm>
            <a:off x="8000998" y="3024786"/>
            <a:ext cx="108857" cy="10885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35F811-4578-4221-9F23-90ABC8CD15D4}"/>
              </a:ext>
            </a:extLst>
          </p:cNvPr>
          <p:cNvSpPr txBox="1"/>
          <p:nvPr/>
        </p:nvSpPr>
        <p:spPr>
          <a:xfrm>
            <a:off x="8000998" y="5762553"/>
            <a:ext cx="71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  <a:endParaRPr lang="ru-RU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26D21D5-5138-490C-ADF9-2DEADAEF73AD}"/>
              </a:ext>
            </a:extLst>
          </p:cNvPr>
          <p:cNvSpPr txBox="1"/>
          <p:nvPr/>
        </p:nvSpPr>
        <p:spPr>
          <a:xfrm>
            <a:off x="5855170" y="2580279"/>
            <a:ext cx="71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endParaRPr lang="ru-RU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C7C7B55-6938-407F-8436-C5A133B0C22D}"/>
                  </a:ext>
                </a:extLst>
              </p:cNvPr>
              <p:cNvSpPr txBox="1"/>
              <p:nvPr/>
            </p:nvSpPr>
            <p:spPr>
              <a:xfrm>
                <a:off x="1746505" y="1216264"/>
                <a:ext cx="312546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CC7C7B55-6938-407F-8436-C5A133B0C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6505" y="1216264"/>
                <a:ext cx="3125463" cy="369332"/>
              </a:xfrm>
              <a:prstGeom prst="rect">
                <a:avLst/>
              </a:prstGeom>
              <a:blipFill>
                <a:blip r:embed="rId2"/>
                <a:stretch>
                  <a:fillRect b="-350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285C00CD-FBBC-490F-A8C4-8DFBD4796670}"/>
              </a:ext>
            </a:extLst>
          </p:cNvPr>
          <p:cNvSpPr txBox="1"/>
          <p:nvPr/>
        </p:nvSpPr>
        <p:spPr>
          <a:xfrm>
            <a:off x="431073" y="3276000"/>
            <a:ext cx="51663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Дружелюбные погрешности помогут добиться Вам максимально наглядной картины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96B7AFB-8BAE-4950-B93D-EA54C0FD25CD}"/>
              </a:ext>
            </a:extLst>
          </p:cNvPr>
          <p:cNvSpPr txBox="1"/>
          <p:nvPr/>
        </p:nvSpPr>
        <p:spPr>
          <a:xfrm>
            <a:off x="5580001" y="3267389"/>
            <a:ext cx="71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f(x)</a:t>
            </a:r>
            <a:endParaRPr lang="ru-RU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40380E8-4F24-4AE4-B93D-A256F5F4D02C}"/>
              </a:ext>
            </a:extLst>
          </p:cNvPr>
          <p:cNvSpPr txBox="1"/>
          <p:nvPr/>
        </p:nvSpPr>
        <p:spPr>
          <a:xfrm>
            <a:off x="6635527" y="1939951"/>
            <a:ext cx="138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Выше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824FF7A-07B4-474C-88E0-28F4249BE81B}"/>
              </a:ext>
            </a:extLst>
          </p:cNvPr>
          <p:cNvSpPr txBox="1"/>
          <p:nvPr/>
        </p:nvSpPr>
        <p:spPr>
          <a:xfrm>
            <a:off x="9150950" y="3813269"/>
            <a:ext cx="138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i="1" dirty="0">
                <a:solidFill>
                  <a:schemeClr val="bg1">
                    <a:lumMod val="6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Ниже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5E69B6AB-ECD1-455B-AE3D-77313D84EAAC}"/>
              </a:ext>
            </a:extLst>
          </p:cNvPr>
          <p:cNvCxnSpPr/>
          <p:nvPr/>
        </p:nvCxnSpPr>
        <p:spPr>
          <a:xfrm>
            <a:off x="10753739" y="3098518"/>
            <a:ext cx="0" cy="1774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38F6BDD-02C5-4F68-9A6E-4FD3F35ED4A6}"/>
              </a:ext>
            </a:extLst>
          </p:cNvPr>
          <p:cNvSpPr txBox="1"/>
          <p:nvPr/>
        </p:nvSpPr>
        <p:spPr>
          <a:xfrm>
            <a:off x="10745503" y="2956426"/>
            <a:ext cx="718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  <a:endParaRPr lang="ru-RU" sz="24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A0B6666-0D78-4C11-94CC-2E42655D91BA}"/>
                  </a:ext>
                </a:extLst>
              </p:cNvPr>
              <p:cNvSpPr txBox="1"/>
              <p:nvPr/>
            </p:nvSpPr>
            <p:spPr>
              <a:xfrm>
                <a:off x="1739263" y="1755285"/>
                <a:ext cx="312546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sz="2400" b="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A0B6666-0D78-4C11-94CC-2E42655D91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263" y="1755285"/>
                <a:ext cx="3125463" cy="369332"/>
              </a:xfrm>
              <a:prstGeom prst="rect">
                <a:avLst/>
              </a:prstGeom>
              <a:blipFill>
                <a:blip r:embed="rId3"/>
                <a:stretch>
                  <a:fillRect b="-3278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245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9861 L 2.91667E-6 -2.59259E-6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 animBg="1"/>
      <p:bldP spid="12" grpId="0" animBg="1"/>
      <p:bldP spid="12" grpId="1" animBg="1"/>
      <p:bldP spid="25" grpId="0"/>
      <p:bldP spid="27" grpId="0"/>
      <p:bldP spid="21" grpId="0"/>
      <p:bldP spid="29" grpId="0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081588F-9A0A-4731-95E8-A14439151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615" y="2481703"/>
            <a:ext cx="4189185" cy="4189185"/>
          </a:xfrm>
          <a:prstGeom prst="rect">
            <a:avLst/>
          </a:prstGeom>
          <a:ln>
            <a:noFill/>
          </a:ln>
          <a:effectLst/>
          <a:scene3d>
            <a:camera prst="isometricTopUp"/>
            <a:lightRig rig="threePt" dir="t"/>
          </a:scene3d>
          <a:sp3d>
            <a:bevelT/>
          </a:sp3d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93DD89E-EF18-4E4A-BAE3-4C05D6D87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615" y="1327030"/>
            <a:ext cx="4189185" cy="4189185"/>
          </a:xfrm>
          <a:prstGeom prst="rect">
            <a:avLst/>
          </a:prstGeom>
          <a:ln>
            <a:noFill/>
          </a:ln>
          <a:effectLst/>
          <a:scene3d>
            <a:camera prst="isometricTopUp"/>
            <a:lightRig rig="threePt" dir="t"/>
          </a:scene3d>
          <a:sp3d>
            <a:bevelT/>
          </a:sp3d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AA7C45D-0436-4297-8144-5EC147D8C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615" y="172357"/>
            <a:ext cx="4189185" cy="4189185"/>
          </a:xfrm>
          <a:prstGeom prst="rect">
            <a:avLst/>
          </a:prstGeom>
          <a:ln>
            <a:noFill/>
          </a:ln>
          <a:effectLst/>
          <a:scene3d>
            <a:camera prst="isometricTopUp"/>
            <a:lightRig rig="threePt" dir="t"/>
          </a:scene3d>
          <a:sp3d>
            <a:bevelT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4D1D8-29CD-4E45-956B-121EB65CAAA8}"/>
              </a:ext>
            </a:extLst>
          </p:cNvPr>
          <p:cNvSpPr txBox="1"/>
          <p:nvPr/>
        </p:nvSpPr>
        <p:spPr>
          <a:xfrm>
            <a:off x="6908073" y="1621185"/>
            <a:ext cx="434412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Segoe UI" panose="020B0502040204020203" pitchFamily="34" charset="0"/>
                <a:cs typeface="Segoe UI" panose="020B0502040204020203" pitchFamily="34" charset="0"/>
              </a:rPr>
              <a:t>Глубоко продуманные структуры данных призваны помочь организовать сцену именно так, как хотите Вы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D425AC-72E2-49EB-B7A4-58B41949904A}"/>
              </a:ext>
            </a:extLst>
          </p:cNvPr>
          <p:cNvSpPr txBox="1"/>
          <p:nvPr/>
        </p:nvSpPr>
        <p:spPr>
          <a:xfrm rot="19788044">
            <a:off x="4817154" y="3381287"/>
            <a:ext cx="138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Cambria Math" panose="02040503050406030204" pitchFamily="18" charset="0"/>
                <a:cs typeface="Segoe UI" panose="020B0502040204020203" pitchFamily="34" charset="0"/>
              </a:rPr>
              <a:t>Слой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DFE77F-10B8-46E6-B4B7-E7B76383D00C}"/>
              </a:ext>
            </a:extLst>
          </p:cNvPr>
          <p:cNvSpPr txBox="1"/>
          <p:nvPr/>
        </p:nvSpPr>
        <p:spPr>
          <a:xfrm rot="19788044">
            <a:off x="4817154" y="2226614"/>
            <a:ext cx="138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Cambria Math" panose="02040503050406030204" pitchFamily="18" charset="0"/>
                <a:cs typeface="Segoe UI" panose="020B0502040204020203" pitchFamily="34" charset="0"/>
              </a:rPr>
              <a:t>Слой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631F8A-9822-4E40-9398-2B3299CB0947}"/>
              </a:ext>
            </a:extLst>
          </p:cNvPr>
          <p:cNvSpPr txBox="1"/>
          <p:nvPr/>
        </p:nvSpPr>
        <p:spPr>
          <a:xfrm rot="19788044">
            <a:off x="4817154" y="4535961"/>
            <a:ext cx="138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Cambria Math" panose="02040503050406030204" pitchFamily="18" charset="0"/>
                <a:cs typeface="Segoe UI" panose="020B0502040204020203" pitchFamily="34" charset="0"/>
              </a:rPr>
              <a:t>Слой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D20A24-6225-438F-A1C3-FC70372BE22E}"/>
              </a:ext>
            </a:extLst>
          </p:cNvPr>
          <p:cNvSpPr txBox="1"/>
          <p:nvPr/>
        </p:nvSpPr>
        <p:spPr>
          <a:xfrm>
            <a:off x="606135" y="809611"/>
            <a:ext cx="138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Cambria Math" panose="02040503050406030204" pitchFamily="18" charset="0"/>
                <a:cs typeface="Segoe UI" panose="020B0502040204020203" pitchFamily="34" charset="0"/>
              </a:rPr>
              <a:t>Сцена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29E4AF-4BFD-4C5D-B178-C63420976A6C}"/>
              </a:ext>
            </a:extLst>
          </p:cNvPr>
          <p:cNvSpPr txBox="1"/>
          <p:nvPr/>
        </p:nvSpPr>
        <p:spPr>
          <a:xfrm>
            <a:off x="6384168" y="5541590"/>
            <a:ext cx="138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Cambria Math" panose="02040503050406030204" pitchFamily="18" charset="0"/>
                <a:cs typeface="Segoe UI" panose="020B0502040204020203" pitchFamily="34" charset="0"/>
              </a:rPr>
              <a:t>Точки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9136BF-D5CC-4452-8217-03255F85B876}"/>
              </a:ext>
            </a:extLst>
          </p:cNvPr>
          <p:cNvSpPr txBox="1"/>
          <p:nvPr/>
        </p:nvSpPr>
        <p:spPr>
          <a:xfrm>
            <a:off x="6434969" y="6003255"/>
            <a:ext cx="1556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i="1" dirty="0">
                <a:solidFill>
                  <a:schemeClr val="bg2">
                    <a:lumMod val="50000"/>
                  </a:schemeClr>
                </a:solidFill>
                <a:latin typeface="Segoe UI" panose="020B0502040204020203" pitchFamily="34" charset="0"/>
                <a:ea typeface="Cambria Math" panose="02040503050406030204" pitchFamily="18" charset="0"/>
                <a:cs typeface="Segoe UI" panose="020B0502040204020203" pitchFamily="34" charset="0"/>
              </a:rPr>
              <a:t>Отрезки</a:t>
            </a:r>
          </a:p>
        </p:txBody>
      </p:sp>
      <p:sp>
        <p:nvSpPr>
          <p:cNvPr id="21" name="Левая фигурная скобка 20">
            <a:extLst>
              <a:ext uri="{FF2B5EF4-FFF2-40B4-BE49-F238E27FC236}">
                <a16:creationId xmlns:a16="http://schemas.microsoft.com/office/drawing/2014/main" id="{F40C6012-CEA1-4A52-9E16-DC30294E5423}"/>
              </a:ext>
            </a:extLst>
          </p:cNvPr>
          <p:cNvSpPr/>
          <p:nvPr/>
        </p:nvSpPr>
        <p:spPr>
          <a:xfrm>
            <a:off x="6206942" y="5482555"/>
            <a:ext cx="311295" cy="981720"/>
          </a:xfrm>
          <a:prstGeom prst="leftBrac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Дуга 21">
            <a:extLst>
              <a:ext uri="{FF2B5EF4-FFF2-40B4-BE49-F238E27FC236}">
                <a16:creationId xmlns:a16="http://schemas.microsoft.com/office/drawing/2014/main" id="{5064CEC2-BA5D-4AAB-8874-5A2F4D39F57D}"/>
              </a:ext>
            </a:extLst>
          </p:cNvPr>
          <p:cNvSpPr/>
          <p:nvPr/>
        </p:nvSpPr>
        <p:spPr>
          <a:xfrm>
            <a:off x="5511799" y="4515686"/>
            <a:ext cx="1218627" cy="1457011"/>
          </a:xfrm>
          <a:prstGeom prst="arc">
            <a:avLst>
              <a:gd name="adj1" fmla="val 5312806"/>
              <a:gd name="adj2" fmla="val 10825622"/>
            </a:avLst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9928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21" grpId="0" animBg="1"/>
      <p:bldP spid="22" grpId="0" animBg="1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417</Words>
  <Application>Microsoft Office PowerPoint</Application>
  <PresentationFormat>Широкоэкранный</PresentationFormat>
  <Paragraphs>94</Paragraphs>
  <Slides>20</Slides>
  <Notes>0</Notes>
  <HiddenSlides>0</HiddenSlides>
  <MMClips>12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Segoe UI</vt:lpstr>
      <vt:lpstr>Тема Office</vt:lpstr>
      <vt:lpstr>Plottery</vt:lpstr>
      <vt:lpstr>Добро пожаловать в Plottery!</vt:lpstr>
      <vt:lpstr>Простой пример</vt:lpstr>
      <vt:lpstr>Не доверяете своей мышке?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Переходим к делу</vt:lpstr>
      <vt:lpstr>Презентация PowerPoint</vt:lpstr>
      <vt:lpstr>Презентация PowerPoint</vt:lpstr>
      <vt:lpstr>А что это все остальное?</vt:lpstr>
      <vt:lpstr>Презентация PowerPoint</vt:lpstr>
      <vt:lpstr>Есть еще кое-что…</vt:lpstr>
      <vt:lpstr>Презентация PowerPoint</vt:lpstr>
      <vt:lpstr>Презентация PowerPoint</vt:lpstr>
      <vt:lpstr>Презентация PowerPoint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Plottery</dc:title>
  <dc:creator>Lunyak Nick</dc:creator>
  <cp:lastModifiedBy>Lunyak Nick</cp:lastModifiedBy>
  <cp:revision>56</cp:revision>
  <dcterms:created xsi:type="dcterms:W3CDTF">2017-10-08T18:22:07Z</dcterms:created>
  <dcterms:modified xsi:type="dcterms:W3CDTF">2017-10-10T21:13:35Z</dcterms:modified>
</cp:coreProperties>
</file>